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5" r:id="rId1"/>
  </p:sldMasterIdLst>
  <p:notesMasterIdLst>
    <p:notesMasterId r:id="rId54"/>
  </p:notesMasterIdLst>
  <p:handoutMasterIdLst>
    <p:handoutMasterId r:id="rId55"/>
  </p:handoutMasterIdLst>
  <p:sldIdLst>
    <p:sldId id="329" r:id="rId2"/>
    <p:sldId id="367" r:id="rId3"/>
    <p:sldId id="328" r:id="rId4"/>
    <p:sldId id="377" r:id="rId5"/>
    <p:sldId id="378" r:id="rId6"/>
    <p:sldId id="380" r:id="rId7"/>
    <p:sldId id="381" r:id="rId8"/>
    <p:sldId id="383" r:id="rId9"/>
    <p:sldId id="384" r:id="rId10"/>
    <p:sldId id="385" r:id="rId11"/>
    <p:sldId id="386" r:id="rId12"/>
    <p:sldId id="387" r:id="rId13"/>
    <p:sldId id="388" r:id="rId14"/>
    <p:sldId id="424" r:id="rId15"/>
    <p:sldId id="389" r:id="rId16"/>
    <p:sldId id="390" r:id="rId17"/>
    <p:sldId id="391" r:id="rId18"/>
    <p:sldId id="392" r:id="rId19"/>
    <p:sldId id="394" r:id="rId20"/>
    <p:sldId id="425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26" r:id="rId35"/>
    <p:sldId id="408" r:id="rId36"/>
    <p:sldId id="409" r:id="rId37"/>
    <p:sldId id="410" r:id="rId38"/>
    <p:sldId id="411" r:id="rId39"/>
    <p:sldId id="412" r:id="rId40"/>
    <p:sldId id="427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362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02" d="100"/>
          <a:sy n="102" d="100"/>
        </p:scale>
        <p:origin x="1872" y="114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472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dirty="0" smtClean="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07" y="3429000"/>
            <a:ext cx="3441543" cy="30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2022-06-29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6" r:id="rId2"/>
    <p:sldLayoutId id="2147483701" r:id="rId3"/>
    <p:sldLayoutId id="2147483697" r:id="rId4"/>
    <p:sldLayoutId id="2147483698" r:id="rId5"/>
    <p:sldLayoutId id="2147483699" r:id="rId6"/>
    <p:sldLayoutId id="214748370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02 </a:t>
            </a:r>
            <a:r>
              <a:rPr lang="ko-KR" altLang="en-US" dirty="0"/>
              <a:t>데이터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07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엑셀 </a:t>
            </a:r>
            <a:r>
              <a:rPr lang="ko-KR" altLang="en-US" dirty="0"/>
              <a:t>파일 처리</a:t>
            </a: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B0FA7E-AA43-0F98-AD39-71B35613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77" y="1448780"/>
            <a:ext cx="5805645" cy="44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9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생성</a:t>
            </a:r>
            <a:endParaRPr lang="en-US" altLang="ko-KR" dirty="0"/>
          </a:p>
          <a:p>
            <a:pPr lvl="1"/>
            <a:r>
              <a:rPr lang="ko-KR" altLang="en-US" dirty="0"/>
              <a:t>입력을 완료하면 파일 형식을 ‘</a:t>
            </a:r>
            <a:r>
              <a:rPr lang="en-US" altLang="ko-KR" dirty="0"/>
              <a:t>Excel 97 - 2003 </a:t>
            </a:r>
            <a:r>
              <a:rPr lang="ko-KR" altLang="en-US" dirty="0"/>
              <a:t>통합 문서 </a:t>
            </a:r>
            <a:r>
              <a:rPr lang="en-US" altLang="ko-KR" dirty="0"/>
              <a:t>(*.</a:t>
            </a:r>
            <a:r>
              <a:rPr lang="en-US" altLang="ko-KR" dirty="0" err="1"/>
              <a:t>xls</a:t>
            </a:r>
            <a:r>
              <a:rPr lang="en-US" altLang="ko-KR" dirty="0"/>
              <a:t>)’</a:t>
            </a:r>
            <a:r>
              <a:rPr lang="ko-KR" altLang="en-US" dirty="0"/>
              <a:t>로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:\CookAnalysis\Excel\singer.xls</a:t>
            </a:r>
            <a:r>
              <a:rPr lang="ko-KR" altLang="en-US" dirty="0"/>
              <a:t>로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95" y="2408887"/>
            <a:ext cx="5398851" cy="347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정보 출력</a:t>
            </a:r>
            <a:endParaRPr lang="en-US" altLang="ko-KR" dirty="0"/>
          </a:p>
          <a:p>
            <a:pPr lvl="1"/>
            <a:r>
              <a:rPr lang="en-US" altLang="ko-KR" dirty="0" err="1"/>
              <a:t>xlrd</a:t>
            </a:r>
            <a:r>
              <a:rPr lang="en-US" altLang="ko-KR" dirty="0"/>
              <a:t> </a:t>
            </a:r>
            <a:r>
              <a:rPr lang="ko-KR" altLang="en-US" dirty="0"/>
              <a:t>라이브러리를 활용해서 엑셀 파일의 정보를 알아내는 코드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8C489E-1DFE-567B-3C70-5673BE30E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35905"/>
              </p:ext>
            </p:extLst>
          </p:nvPr>
        </p:nvGraphicFramePr>
        <p:xfrm>
          <a:off x="518092" y="2082800"/>
          <a:ext cx="8107816" cy="269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51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8366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2993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Code07-01.py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57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sheetCount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workbook.nsheets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워크시트는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%d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입니다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sheetCount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print('**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워크시트의 이름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%s' % (worksheet.name) 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print("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수는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%d,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 개수는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%d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."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C3C94E6-7892-82B3-FB00-56880514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" r="64591" b="-76"/>
          <a:stretch/>
        </p:blipFill>
        <p:spPr>
          <a:xfrm>
            <a:off x="3446875" y="4959170"/>
            <a:ext cx="2250250" cy="14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엑셀 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엑셀 파일 처리</a:t>
            </a:r>
          </a:p>
          <a:p>
            <a:pPr lvl="1">
              <a:defRPr/>
            </a:pPr>
            <a:r>
              <a:rPr lang="ko-KR" altLang="en-US"/>
              <a:t>엑셀 파일의 모든 내용을 출력하는 코드</a:t>
            </a:r>
            <a:endParaRPr lang="en-US" altLang="ko-KR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84113" y="2123855"/>
          <a:ext cx="6908267" cy="3239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Code07-02.py</a:t>
                      </a:r>
                      <a:endParaRPr lang="ko-KR" altLang="en-US" sz="14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915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import xlrd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workbook = xlrd.open_workbook('c:/CookAnalysis/Excel/singer.xls')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sheetCount = workbook.nsheets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wsheetList = workbook.sheets()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for worksheet in wsheetList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print('** 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워크시트의 이름 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: %s' % (worksheet.name) 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for row in range(worksheet.nrows)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    for col in range(worksheet.ncols)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        print("%s" % worksheet.cell_value(row, col), end = '\t')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    print()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print()</a:t>
                      </a:r>
                      <a:endParaRPr lang="ko-KR" altLang="en-US" sz="14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처리</a:t>
            </a:r>
            <a:endParaRPr lang="en-US" altLang="ko-KR" dirty="0"/>
          </a:p>
          <a:p>
            <a:pPr lvl="1"/>
            <a:r>
              <a:rPr lang="ko-KR" altLang="en-US" dirty="0"/>
              <a:t>엑셀 파일의 모든 내용을 출력하는 코드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50" y="2156885"/>
            <a:ext cx="6501700" cy="367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9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처리</a:t>
            </a:r>
            <a:endParaRPr lang="en-US" altLang="ko-KR" dirty="0"/>
          </a:p>
          <a:p>
            <a:pPr lvl="1"/>
            <a:r>
              <a:rPr lang="ko-KR" altLang="en-US" dirty="0"/>
              <a:t>모든 워크시트에서 인원의 총합과 평균을 계산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8C489E-1DFE-567B-3C70-5673BE30E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8285"/>
              </p:ext>
            </p:extLst>
          </p:nvPr>
        </p:nvGraphicFramePr>
        <p:xfrm>
          <a:off x="960349" y="1898830"/>
          <a:ext cx="7223302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81825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sheetCount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workbook.nsheets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2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worksheet.nrows-1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전체 가수그룹 인원 합계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가수그룹 인원 평균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personNum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514" y="3571045"/>
            <a:ext cx="2769925" cy="9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5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저장</a:t>
            </a:r>
            <a:endParaRPr lang="en-US" altLang="ko-KR" dirty="0"/>
          </a:p>
          <a:p>
            <a:pPr lvl="1"/>
            <a:r>
              <a:rPr lang="en-US" altLang="ko-KR" dirty="0"/>
              <a:t>singer.xls</a:t>
            </a:r>
            <a:r>
              <a:rPr lang="ko-KR" altLang="en-US" dirty="0"/>
              <a:t>를 </a:t>
            </a:r>
            <a:r>
              <a:rPr lang="en-US" altLang="ko-KR" dirty="0"/>
              <a:t>outSinger1.xls</a:t>
            </a:r>
            <a:r>
              <a:rPr lang="ko-KR" altLang="en-US" dirty="0"/>
              <a:t>로 복사하여 저장하는 코드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8C489E-1DFE-567B-3C70-5673BE30E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066279"/>
              </p:ext>
            </p:extLst>
          </p:nvPr>
        </p:nvGraphicFramePr>
        <p:xfrm>
          <a:off x="1061610" y="2078850"/>
          <a:ext cx="7245804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76044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xlwt.Workbook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outWorkbook.add_sheet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(worksheet.name)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col,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col))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outWorkbook.save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/Excel/outSinger1.xls')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7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저장</a:t>
            </a:r>
            <a:endParaRPr lang="en-US" altLang="ko-KR" dirty="0"/>
          </a:p>
          <a:p>
            <a:pPr lvl="1"/>
            <a:r>
              <a:rPr lang="en-US" altLang="ko-KR" dirty="0"/>
              <a:t>singer.xls</a:t>
            </a:r>
            <a:r>
              <a:rPr lang="ko-KR" altLang="en-US" dirty="0"/>
              <a:t>를 </a:t>
            </a:r>
            <a:r>
              <a:rPr lang="en-US" altLang="ko-KR" dirty="0"/>
              <a:t>outSinger1.xls</a:t>
            </a:r>
            <a:r>
              <a:rPr lang="ko-KR" altLang="en-US" dirty="0"/>
              <a:t>로 복사하여 저장하는 코드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37" y="1988840"/>
            <a:ext cx="5770325" cy="37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엑셀 파일에서 전체를 추출하는 것이 아니라 특정 조건의 행만 추출하는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1"/>
            <a:r>
              <a:rPr lang="ko-KR" altLang="en-US" dirty="0"/>
              <a:t>평균 키가 </a:t>
            </a:r>
            <a:r>
              <a:rPr lang="en-US" altLang="ko-KR" dirty="0"/>
              <a:t>165 </a:t>
            </a:r>
            <a:r>
              <a:rPr lang="ko-KR" altLang="en-US" dirty="0"/>
              <a:t>이상인 행만 추출해서 </a:t>
            </a:r>
            <a:r>
              <a:rPr lang="en-US" altLang="ko-KR" dirty="0"/>
              <a:t>outSinger2.xls</a:t>
            </a:r>
            <a:r>
              <a:rPr lang="ko-KR" altLang="en-US" dirty="0"/>
              <a:t>로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워크시트도 </a:t>
            </a:r>
            <a:r>
              <a:rPr lang="en-US" altLang="ko-KR" dirty="0"/>
              <a:t>singer </a:t>
            </a:r>
            <a:r>
              <a:rPr lang="ko-KR" altLang="en-US" dirty="0"/>
              <a:t>하나만 만들어서 모든 행을 통합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1E2A8B-0A0D-C29A-114B-5E24B68D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29918"/>
              </p:ext>
            </p:extLst>
          </p:nvPr>
        </p:nvGraphicFramePr>
        <p:xfrm>
          <a:off x="1444153" y="2573905"/>
          <a:ext cx="6255694" cy="344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5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1563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Code07-05.py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0676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xlrd.open_workbook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/Excel/singer.xls')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xlwt.Workbook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4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500" dirty="0" smtClean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키의 인덱스</a:t>
                      </a:r>
                    </a:p>
                    <a:p>
                      <a:pPr latinLnBrk="1"/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outWorkbook.add_sheet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("singer")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col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col,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col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8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1E2A8B-0A0D-C29A-114B-5E24B68DA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9790"/>
              </p:ext>
            </p:extLst>
          </p:nvPr>
        </p:nvGraphicFramePr>
        <p:xfrm>
          <a:off x="532801" y="1988840"/>
          <a:ext cx="8078397" cy="321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5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Code07-05.py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04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worksheet in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height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idx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if int(height) &gt;= 165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1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for col in range(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totalRow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worksheet.cell_value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(row, col))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outWorkbook.save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/Excel/outSinger2.xls')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5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엑셀 파일의 구조를 이해한다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엑셀 파일의 내용을 읽거나 쓰는 기능을 배운다</a:t>
            </a:r>
            <a:r>
              <a:rPr lang="en-US" altLang="ko-KR" b="0" dirty="0"/>
              <a:t>.</a:t>
            </a:r>
          </a:p>
          <a:p>
            <a:r>
              <a:rPr lang="en-US" altLang="ko-KR" b="0" dirty="0" err="1"/>
              <a:t>xlrd</a:t>
            </a:r>
            <a:r>
              <a:rPr lang="en-US" altLang="ko-KR" b="0" dirty="0"/>
              <a:t>, </a:t>
            </a:r>
            <a:r>
              <a:rPr lang="en-US" altLang="ko-KR" b="0" dirty="0" err="1"/>
              <a:t>xlwt</a:t>
            </a:r>
            <a:r>
              <a:rPr lang="en-US" altLang="ko-KR" b="0" dirty="0"/>
              <a:t>, </a:t>
            </a:r>
            <a:r>
              <a:rPr lang="en-US" altLang="ko-KR" b="0" dirty="0" err="1"/>
              <a:t>openpyxl</a:t>
            </a:r>
            <a:r>
              <a:rPr lang="en-US" altLang="ko-KR" b="0" dirty="0"/>
              <a:t>, </a:t>
            </a:r>
            <a:r>
              <a:rPr lang="en-US" altLang="ko-KR" b="0" dirty="0" err="1"/>
              <a:t>xlsxwriter</a:t>
            </a:r>
            <a:r>
              <a:rPr lang="en-US" altLang="ko-KR" b="0" dirty="0"/>
              <a:t> </a:t>
            </a:r>
            <a:r>
              <a:rPr lang="ko-KR" altLang="en-US" b="0" dirty="0"/>
              <a:t>등의 </a:t>
            </a:r>
            <a:r>
              <a:rPr lang="ko-KR" altLang="en-US" b="0" dirty="0" smtClean="0"/>
              <a:t>라이브러리를 이용해서 </a:t>
            </a:r>
            <a:r>
              <a:rPr lang="ko-KR" altLang="en-US" b="0" dirty="0"/>
              <a:t>읽거나 쓰는 기능을 배운다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엑셀 파일에 이미지 파일을 표현하는 </a:t>
            </a:r>
            <a:r>
              <a:rPr lang="ko-KR" altLang="en-US" b="0" dirty="0" smtClean="0"/>
              <a:t>엑셀 </a:t>
            </a:r>
            <a:r>
              <a:rPr lang="ko-KR" altLang="en-US" b="0" dirty="0"/>
              <a:t>아트를 알아본다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53" y="1732758"/>
            <a:ext cx="6100294" cy="358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9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823960"/>
            <a:ext cx="6300699" cy="321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  <a:endParaRPr lang="en-US" altLang="ko-KR" dirty="0"/>
          </a:p>
          <a:p>
            <a:pPr lvl="1"/>
            <a:r>
              <a:rPr lang="ko-KR" altLang="en-US" dirty="0" smtClean="0"/>
              <a:t>엑셀 파일을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singer1.xls </a:t>
            </a:r>
            <a:r>
              <a:rPr lang="ko-KR" altLang="en-US" dirty="0"/>
              <a:t>파일을 워크시트별로 별도의 </a:t>
            </a:r>
            <a:r>
              <a:rPr lang="en-US" altLang="ko-KR" dirty="0"/>
              <a:t>CSV </a:t>
            </a:r>
            <a:r>
              <a:rPr lang="ko-KR" altLang="en-US" dirty="0" smtClean="0"/>
              <a:t>파일로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내보냄</a:t>
            </a:r>
            <a:endParaRPr lang="en-US" altLang="ko-KR" dirty="0"/>
          </a:p>
          <a:p>
            <a:pPr lvl="2"/>
            <a:r>
              <a:rPr lang="en-US" altLang="ko-KR" dirty="0" err="1"/>
              <a:t>xlrd</a:t>
            </a:r>
            <a:r>
              <a:rPr lang="ko-KR" altLang="en-US" dirty="0"/>
              <a:t>와 </a:t>
            </a:r>
            <a:r>
              <a:rPr lang="en-US" altLang="ko-KR" dirty="0"/>
              <a:t>csv </a:t>
            </a:r>
            <a:r>
              <a:rPr lang="ko-KR" altLang="en-US" dirty="0"/>
              <a:t>라이브러리를 사용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894A3D-3922-990B-71D3-38A4E2AE3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649377"/>
              </p:ext>
            </p:extLst>
          </p:nvPr>
        </p:nvGraphicFramePr>
        <p:xfrm>
          <a:off x="148262" y="2372886"/>
          <a:ext cx="8847475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53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4609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Code07-06.py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74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xlrd</a:t>
                      </a:r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csv</a:t>
                      </a:r>
                    </a:p>
                    <a:p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workbook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xlrd.open_workbook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('C:/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CookAnalysis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/Excel/singer.xls')</a:t>
                      </a:r>
                    </a:p>
                    <a:p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wsheetList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workbook.sheets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for worksheet in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wsheetList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: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with open("C:/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CookAnalysis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/Excel/singer_" + worksheet.name + ".csv", "w", newline='') as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outFp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csvWriter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csv.writer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outFp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for row in range(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worksheet.nrows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: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row_list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worksheet.row_values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(row)</a:t>
                      </a: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    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csvWriter.writerow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en-US" altLang="ko-KR" sz="1300" b="0" i="0" u="none" strike="noStrike" kern="1200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row_list</a:t>
                      </a:r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endParaRPr lang="en-US" altLang="ko-KR" sz="13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3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print("Save. OK~")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65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  <a:endParaRPr lang="en-US" altLang="ko-KR" dirty="0"/>
          </a:p>
          <a:p>
            <a:pPr lvl="1"/>
            <a:r>
              <a:rPr lang="ko-KR" altLang="en-US" dirty="0"/>
              <a:t>엑셀 파일을 </a:t>
            </a:r>
            <a:r>
              <a:rPr lang="en-US" altLang="ko-KR" dirty="0"/>
              <a:t>CSV </a:t>
            </a:r>
            <a:r>
              <a:rPr lang="ko-KR" altLang="en-US" dirty="0"/>
              <a:t>파일로 변환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1923153" y="1898830"/>
            <a:ext cx="5297693" cy="4080453"/>
            <a:chOff x="2694687" y="1446625"/>
            <a:chExt cx="3753040" cy="306034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687" y="1446625"/>
              <a:ext cx="3753039" cy="1525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" r="691"/>
            <a:stretch/>
          </p:blipFill>
          <p:spPr bwMode="auto">
            <a:xfrm>
              <a:off x="2694687" y="2962410"/>
              <a:ext cx="3753040" cy="1544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1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파일을 엑셀 파일로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en-US" altLang="ko-KR" dirty="0"/>
              <a:t>:\CookAnalysis\CSV\ </a:t>
            </a:r>
            <a:r>
              <a:rPr lang="ko-KR" altLang="en-US" dirty="0"/>
              <a:t>폴더의 </a:t>
            </a:r>
            <a:r>
              <a:rPr lang="en-US" altLang="ko-KR" dirty="0"/>
              <a:t>singerA.csv</a:t>
            </a:r>
            <a:r>
              <a:rPr lang="ko-KR" altLang="en-US" dirty="0"/>
              <a:t>와 </a:t>
            </a:r>
            <a:r>
              <a:rPr lang="en-US" altLang="ko-KR" dirty="0"/>
              <a:t>singerB.csv </a:t>
            </a:r>
            <a:r>
              <a:rPr lang="ko-KR" altLang="en-US" dirty="0"/>
              <a:t>파일을 </a:t>
            </a:r>
            <a:r>
              <a:rPr lang="en-US" altLang="ko-KR" dirty="0"/>
              <a:t>singerCSV.xls </a:t>
            </a:r>
            <a:r>
              <a:rPr lang="ko-KR" altLang="en-US" dirty="0"/>
              <a:t>파일로 변환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C37DEB4-8343-7D3F-D4FE-A39A958B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67953"/>
              </p:ext>
            </p:extLst>
          </p:nvPr>
        </p:nvGraphicFramePr>
        <p:xfrm>
          <a:off x="521550" y="2124830"/>
          <a:ext cx="8100900" cy="409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49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964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Code07-07.py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705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csv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os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["C:/CookAnalysis/CSV/singerA.csv",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"C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:/CookAnalysis/CSV/singerB.csv"]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xlwt.Workbook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with open(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"r") as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csv.reader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header_list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next(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outWorkbook.add_sheet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os.path.basename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csvFileName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header_list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header_list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csvReader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1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파일을 엑셀 파일로 변환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C37DEB4-8343-7D3F-D4FE-A39A958B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914950"/>
              </p:ext>
            </p:extLst>
          </p:nvPr>
        </p:nvGraphicFramePr>
        <p:xfrm>
          <a:off x="645314" y="1988840"/>
          <a:ext cx="7853372" cy="2280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5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33581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Code07-07.py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934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for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 in range(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if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[col].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isnumeric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float(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[col]))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outSheet.write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rowCount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[col])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ook.save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/Excel/singerCSV.xls')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Save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OK~")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84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파일을 엑셀 파일로 변환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4" y="2021027"/>
            <a:ext cx="5828451" cy="258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99" y="4841340"/>
            <a:ext cx="6589652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1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</a:t>
            </a:r>
            <a:r>
              <a:rPr lang="ko-KR" altLang="en-US"/>
              <a:t> 엑셀 파일 활용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엑셀과 </a:t>
            </a:r>
            <a:r>
              <a:rPr lang="en-US" altLang="ko-KR"/>
              <a:t>CSV</a:t>
            </a:r>
            <a:r>
              <a:rPr lang="ko-KR" altLang="en-US"/>
              <a:t>의 상호 변환</a:t>
            </a:r>
          </a:p>
          <a:p>
            <a:pPr lvl="1">
              <a:defRPr/>
            </a:pPr>
            <a:r>
              <a:rPr lang="ko-KR" altLang="en-US"/>
              <a:t>특정 열만 </a:t>
            </a:r>
            <a:r>
              <a:rPr lang="en-US" altLang="ko-KR"/>
              <a:t>CSV</a:t>
            </a:r>
            <a:r>
              <a:rPr lang="ko-KR" altLang="en-US"/>
              <a:t>로 내보내기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21550" y="1853825"/>
          <a:ext cx="8100899" cy="409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0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37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Code07-08.py</a:t>
                      </a:r>
                      <a:endParaRPr lang="ko-KR" altLang="en-US" sz="14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91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import xlrd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import csv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workbook = xlrd.open_workbook('C:/CookAnalysis/Excel/singer.xls')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findColumn = ['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이름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', '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주소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', '</a:t>
                      </a:r>
                      <a:r>
                        <a:rPr lang="ko-KR" altLang="en-US" sz="1400">
                          <a:latin typeface="D2Coding"/>
                          <a:ea typeface="D2Coding"/>
                        </a:rPr>
                        <a:t>유튜브 조회수</a:t>
                      </a:r>
                      <a:r>
                        <a:rPr lang="en-US" altLang="ko-KR" sz="1400">
                          <a:latin typeface="D2Coding"/>
                          <a:ea typeface="D2Coding"/>
                        </a:rPr>
                        <a:t>']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findIndex = []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wsheetList = workbook.sheets()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worksheet = wsheetList[0]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header_list = worksheet.row_values(0)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for name in findColumn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findIndex.append(header_list.index(name))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4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wsheetList = workbook.sheets()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with open("C:/CookAnalysis/Excel/singer_youtube.csv", "w", newline='') as outFp: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400">
                          <a:latin typeface="D2Coding"/>
                          <a:ea typeface="D2Coding"/>
                        </a:rPr>
                        <a:t>    csvWriter = csv.writer(outFp)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엑셀과 </a:t>
            </a:r>
            <a:r>
              <a:rPr lang="en-US" altLang="ko-KR" dirty="0"/>
              <a:t>CSV</a:t>
            </a:r>
            <a:r>
              <a:rPr lang="ko-KR" altLang="en-US" dirty="0"/>
              <a:t>의 상호 변환</a:t>
            </a:r>
            <a:endParaRPr lang="en-US" altLang="ko-KR" dirty="0"/>
          </a:p>
          <a:p>
            <a:pPr lvl="1"/>
            <a:r>
              <a:rPr lang="ko-KR" altLang="en-US" dirty="0"/>
              <a:t>특정 열만 </a:t>
            </a:r>
            <a:r>
              <a:rPr lang="en-US" altLang="ko-KR" dirty="0"/>
              <a:t>CSV</a:t>
            </a:r>
            <a:r>
              <a:rPr lang="ko-KR" altLang="en-US" dirty="0"/>
              <a:t>로 내보내기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C0E59C-AC4B-316E-4963-6CA5D3BE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25434"/>
              </p:ext>
            </p:extLst>
          </p:nvPr>
        </p:nvGraphicFramePr>
        <p:xfrm>
          <a:off x="1135715" y="1808820"/>
          <a:ext cx="6901670" cy="269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49662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004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Code07-08.py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57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  <a:endParaRPr lang="en-US" altLang="ko-KR" sz="14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4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findColumn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worksheet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row in range(1,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worksheet.nrows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[]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for col in range(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worksheet.ncols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if col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findIndex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findList.append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worksheet.row_values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(row)[col])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csvWriter.writerow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findList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804790"/>
            <a:ext cx="1800200" cy="293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ko-KR" altLang="en-US" dirty="0"/>
              <a:t>엑셀</a:t>
            </a:r>
            <a:r>
              <a:rPr lang="en-US" altLang="ko-KR" dirty="0"/>
              <a:t>2007 </a:t>
            </a:r>
            <a:r>
              <a:rPr lang="ko-KR" altLang="en-US" dirty="0"/>
              <a:t>이후에서 사용하는 </a:t>
            </a:r>
            <a:r>
              <a:rPr lang="en-US" altLang="ko-KR" dirty="0" err="1"/>
              <a:t>xlsx</a:t>
            </a:r>
            <a:r>
              <a:rPr lang="en-US" altLang="ko-KR" dirty="0"/>
              <a:t> </a:t>
            </a:r>
            <a:r>
              <a:rPr lang="ko-KR" altLang="en-US" dirty="0" smtClean="0"/>
              <a:t>파일 </a:t>
            </a:r>
            <a:r>
              <a:rPr lang="ko-KR" altLang="en-US" dirty="0"/>
              <a:t>처리를 위해서는 외부 라이브러리인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라이브러리를 사용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1" y="1911458"/>
            <a:ext cx="2520279" cy="57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3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엑셀 파일 복사</a:t>
            </a:r>
            <a:endParaRPr lang="en-US" altLang="ko-KR" dirty="0"/>
          </a:p>
          <a:p>
            <a:pPr lvl="1"/>
            <a:r>
              <a:rPr lang="ko-KR" altLang="en-US" dirty="0"/>
              <a:t>엑셀 파일을 다른 엑셀 파일로 복사하는 프로그램</a:t>
            </a:r>
            <a:endParaRPr lang="en-US" altLang="ko-KR" dirty="0"/>
          </a:p>
          <a:p>
            <a:pPr lvl="1"/>
            <a:r>
              <a:rPr lang="ko-KR" altLang="en-US" dirty="0"/>
              <a:t>기존의 워크시트 여러 개를 통합하여 새로운 엑셀 파일에는 워크시트 하나로 </a:t>
            </a:r>
            <a:r>
              <a:rPr lang="ko-KR" altLang="en-US" dirty="0" smtClean="0"/>
              <a:t>만듦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671BF2-A9E1-4274-396E-87FFC03E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93885"/>
            <a:ext cx="6480720" cy="37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/>
              <a:t>Code07-02.py</a:t>
            </a:r>
            <a:r>
              <a:rPr lang="ko-KR" altLang="en-US" dirty="0"/>
              <a:t>와 같은 작업이지만</a:t>
            </a:r>
            <a:r>
              <a:rPr lang="en-US" altLang="ko-KR" dirty="0"/>
              <a:t>,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라이브러리와 상위 버전 포맷인 </a:t>
            </a:r>
            <a:r>
              <a:rPr lang="en-US" altLang="ko-KR" dirty="0"/>
              <a:t>singer.xlsx</a:t>
            </a:r>
            <a:r>
              <a:rPr lang="ko-KR" altLang="en-US" dirty="0"/>
              <a:t>를 사용하는 점이 </a:t>
            </a:r>
            <a:r>
              <a:rPr lang="ko-KR" altLang="en-US" dirty="0" smtClean="0"/>
              <a:t>다름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FE16B23-D847-4757-6DE1-609DCD0AA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25976"/>
              </p:ext>
            </p:extLst>
          </p:nvPr>
        </p:nvGraphicFramePr>
        <p:xfrm>
          <a:off x="791580" y="2168180"/>
          <a:ext cx="7699847" cy="324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93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19291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Code07-09.py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49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workbook=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openpyxl.load_workbook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/Excel/singer.xlsx')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workbook.sheetnames</a:t>
                      </a:r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worksheet = workbook[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print('**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워크시트의 이름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%s'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worksheet.max_row+1)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range(1, worksheet.max_column+1) :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print("%s" % (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(row=row, column=col).value), end='\t')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2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/>
              <a:t>Code07-02.py</a:t>
            </a:r>
            <a:r>
              <a:rPr lang="ko-KR" altLang="en-US" dirty="0"/>
              <a:t>와 같은 작업이지만</a:t>
            </a:r>
            <a:r>
              <a:rPr lang="en-US" altLang="ko-KR" dirty="0"/>
              <a:t>, </a:t>
            </a:r>
            <a:r>
              <a:rPr lang="en-US" altLang="ko-KR" dirty="0" err="1"/>
              <a:t>openpyxl</a:t>
            </a:r>
            <a:r>
              <a:rPr lang="en-US" altLang="ko-KR" dirty="0"/>
              <a:t> </a:t>
            </a:r>
            <a:r>
              <a:rPr lang="ko-KR" altLang="en-US" dirty="0"/>
              <a:t>라이브러리와 상위 버전 포맷인 </a:t>
            </a:r>
            <a:r>
              <a:rPr lang="en-US" altLang="ko-KR" dirty="0"/>
              <a:t>singer.xlsx</a:t>
            </a:r>
            <a:r>
              <a:rPr lang="ko-KR" altLang="en-US" dirty="0"/>
              <a:t>를 사용하는 점이 다름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7" y="2418795"/>
            <a:ext cx="6885765" cy="311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pPr lvl="1"/>
            <a:r>
              <a:rPr lang="en-US" altLang="ko-KR" dirty="0"/>
              <a:t>Code07-04.py</a:t>
            </a:r>
            <a:r>
              <a:rPr lang="ko-KR" altLang="en-US" dirty="0"/>
              <a:t>처럼 엑셀 파일을 복사하되 서식까지 함께 복사하는 코드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9DCC49-20F4-CEF9-86F6-1ADC037E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79574"/>
              </p:ext>
            </p:extLst>
          </p:nvPr>
        </p:nvGraphicFramePr>
        <p:xfrm>
          <a:off x="319027" y="1898830"/>
          <a:ext cx="8505945" cy="3915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20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09773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9044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Code07-10.py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524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copy import copy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openpyxl.load_workbook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/Excel/singer.xlsx')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workbook.sheetnames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openpyxl.Workbook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outWorkbook.remove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['Sheet'])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기본으로 생성된 시트를 일단 제거</a:t>
                      </a:r>
                    </a:p>
                    <a:p>
                      <a:pPr latinLnBrk="1"/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wsheetList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worksheet = workbook[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outWorkbook.create_sheet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wsName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row in range(1, worksheet.max_row+1)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outSheet.row_dimensions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[row].height = </a:t>
                      </a:r>
                      <a:r>
                        <a:rPr lang="en-US" altLang="ko-KR" sz="13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worksheet.row_dimensions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[row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].height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col in range(1, worksheet.max_column+1)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outSheet.column_dimensions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[chr(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('A')+col-1)].width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   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worksheet.column_dimensions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[chr(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('A')+col-1)].width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9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pPr lvl="1"/>
            <a:r>
              <a:rPr lang="en-US" altLang="ko-KR" dirty="0"/>
              <a:t>Code07-04.py</a:t>
            </a:r>
            <a:r>
              <a:rPr lang="ko-KR" altLang="en-US" dirty="0"/>
              <a:t>처럼 엑셀 파일을 복사하되 서식까지 함께 복사하는 코드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9DCC49-20F4-CEF9-86F6-1ADC037E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78416"/>
              </p:ext>
            </p:extLst>
          </p:nvPr>
        </p:nvGraphicFramePr>
        <p:xfrm>
          <a:off x="825334" y="2033845"/>
          <a:ext cx="7493332" cy="2655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57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97577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Code07-10.py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098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  <a:endParaRPr lang="en-US" altLang="ko-KR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worksheet.cell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(row=row, column=col)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outSheet.cell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(row=row, column=col, value=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inCell.value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inCell.has_style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outCell.font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inCell.font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outCell.border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inCell.border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outCell.fill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inCell.fill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outCell.number_format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inCell.number_format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outCell.alignment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copy(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inCell.alignment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outWorkbook.save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'C:/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/Excel/singer_copy.xlsx')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print("Save. OK~")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pPr lvl="1"/>
            <a:r>
              <a:rPr lang="en-US" altLang="ko-KR" dirty="0"/>
              <a:t>Code07-04.py</a:t>
            </a:r>
            <a:r>
              <a:rPr lang="ko-KR" altLang="en-US" dirty="0"/>
              <a:t>처럼 엑셀 파일을 복사하되 서식까지 함께 복사하는 코드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45" y="2332207"/>
            <a:ext cx="6283453" cy="300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55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</a:t>
            </a:r>
            <a:r>
              <a:rPr lang="ko-KR" altLang="en-US" dirty="0"/>
              <a:t> 엑셀 파일 활용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서식 복사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07" y="1913513"/>
            <a:ext cx="6813785" cy="293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9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파일 개념</a:t>
            </a:r>
            <a:endParaRPr lang="en-US" altLang="ko-KR" dirty="0"/>
          </a:p>
          <a:p>
            <a:pPr lvl="1"/>
            <a:r>
              <a:rPr lang="ko-KR" altLang="en-US" dirty="0"/>
              <a:t>한 픽셀</a:t>
            </a:r>
            <a:r>
              <a:rPr lang="en-US" altLang="ko-KR" dirty="0"/>
              <a:t>(Pixel)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</a:t>
            </a:r>
            <a:r>
              <a:rPr lang="ko-KR" altLang="en-US" dirty="0"/>
              <a:t>까지 총 </a:t>
            </a:r>
            <a:r>
              <a:rPr lang="en-US" altLang="ko-KR" dirty="0"/>
              <a:t>256</a:t>
            </a:r>
            <a:r>
              <a:rPr lang="ko-KR" altLang="en-US" dirty="0"/>
              <a:t>가지 색상으로 표현</a:t>
            </a:r>
            <a:endParaRPr lang="en-US" altLang="ko-KR" dirty="0"/>
          </a:p>
          <a:p>
            <a:pPr lvl="1"/>
            <a:r>
              <a:rPr lang="ko-KR" altLang="en-US" dirty="0"/>
              <a:t>그레이는 </a:t>
            </a:r>
            <a:r>
              <a:rPr lang="en-US" altLang="ko-KR" dirty="0"/>
              <a:t>Red, Green, Blue</a:t>
            </a:r>
            <a:r>
              <a:rPr lang="ko-KR" altLang="en-US" dirty="0"/>
              <a:t>가 모두 같은 색상으로</a:t>
            </a:r>
            <a:r>
              <a:rPr lang="en-US" altLang="ko-KR" dirty="0"/>
              <a:t>, 256</a:t>
            </a:r>
            <a:r>
              <a:rPr lang="ko-KR" altLang="en-US" dirty="0"/>
              <a:t>가지 색상만으로 표현</a:t>
            </a:r>
            <a:endParaRPr lang="en-US" altLang="ko-KR" dirty="0"/>
          </a:p>
          <a:p>
            <a:pPr lvl="1"/>
            <a:r>
              <a:rPr lang="ko-KR" altLang="en-US" dirty="0"/>
              <a:t>흑백 이미지는 검은색인 </a:t>
            </a:r>
            <a:r>
              <a:rPr lang="en-US" altLang="ko-KR" dirty="0"/>
              <a:t>0</a:t>
            </a:r>
            <a:r>
              <a:rPr lang="ko-KR" altLang="en-US" dirty="0"/>
              <a:t>과 흰색인 </a:t>
            </a:r>
            <a:r>
              <a:rPr lang="en-US" altLang="ko-KR" dirty="0"/>
              <a:t>255 </a:t>
            </a:r>
            <a:r>
              <a:rPr lang="ko-KR" altLang="en-US" dirty="0"/>
              <a:t>두 가지 값으로만 표현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FA6F5-8175-5021-CEAC-B839FC6A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51" y="2798930"/>
            <a:ext cx="6016097" cy="24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파일 개념</a:t>
            </a:r>
            <a:endParaRPr lang="en-US" altLang="ko-KR" dirty="0"/>
          </a:p>
          <a:p>
            <a:pPr lvl="1"/>
            <a:r>
              <a:rPr lang="ko-KR" altLang="en-US" dirty="0"/>
              <a:t>그레이로 변환하려면 세 값을 합하여 </a:t>
            </a:r>
            <a:r>
              <a:rPr lang="en-US" altLang="ko-KR" dirty="0"/>
              <a:t>3</a:t>
            </a:r>
            <a:r>
              <a:rPr lang="ko-KR" altLang="en-US" dirty="0"/>
              <a:t>으로 나눈 값을 모두 </a:t>
            </a:r>
            <a:r>
              <a:rPr lang="en-US" altLang="ko-KR" dirty="0"/>
              <a:t>Red, Green, Blue</a:t>
            </a:r>
            <a:r>
              <a:rPr lang="ko-KR" altLang="en-US" dirty="0"/>
              <a:t>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그레이를</a:t>
            </a:r>
            <a:r>
              <a:rPr lang="ko-KR" altLang="en-US" dirty="0" smtClean="0"/>
              <a:t> </a:t>
            </a:r>
            <a:r>
              <a:rPr lang="ko-KR" altLang="en-US" dirty="0"/>
              <a:t>다시 흑백으로 표현하려면 그레이를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</a:t>
            </a:r>
            <a:r>
              <a:rPr lang="ko-KR" altLang="en-US" dirty="0" err="1"/>
              <a:t>중간값인</a:t>
            </a:r>
            <a:r>
              <a:rPr lang="ko-KR" altLang="en-US" dirty="0"/>
              <a:t> </a:t>
            </a:r>
            <a:r>
              <a:rPr lang="en-US" altLang="ko-KR" dirty="0"/>
              <a:t>127</a:t>
            </a:r>
            <a:r>
              <a:rPr lang="ko-KR" altLang="en-US" dirty="0"/>
              <a:t>을 기준으로 </a:t>
            </a:r>
            <a:r>
              <a:rPr lang="en-US" altLang="ko-KR" dirty="0"/>
              <a:t>127</a:t>
            </a:r>
            <a:r>
              <a:rPr lang="ko-KR" altLang="en-US" dirty="0"/>
              <a:t>보다 작으면 </a:t>
            </a:r>
            <a:r>
              <a:rPr lang="en-US" altLang="ko-KR" dirty="0"/>
              <a:t>0, 127</a:t>
            </a:r>
            <a:r>
              <a:rPr lang="ko-KR" altLang="en-US" dirty="0"/>
              <a:t>보다 크면 </a:t>
            </a:r>
            <a:r>
              <a:rPr lang="en-US" altLang="ko-KR" dirty="0"/>
              <a:t>255</a:t>
            </a:r>
            <a:r>
              <a:rPr lang="ko-KR" altLang="en-US" dirty="0"/>
              <a:t>로 </a:t>
            </a:r>
            <a:r>
              <a:rPr lang="ko-KR" altLang="en-US" dirty="0" smtClean="0"/>
              <a:t>처리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FBC47-0873-C53A-6581-7696674E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483895"/>
            <a:ext cx="5940660" cy="38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  <a:p>
            <a:pPr lvl="1"/>
            <a:r>
              <a:rPr lang="en-US" altLang="ko-KR" dirty="0"/>
              <a:t>GIF </a:t>
            </a:r>
            <a:r>
              <a:rPr lang="ko-KR" altLang="en-US" dirty="0"/>
              <a:t>이미지를 파이썬 리스트로 저장</a:t>
            </a:r>
            <a:endParaRPr lang="en-US" altLang="ko-KR" dirty="0"/>
          </a:p>
          <a:p>
            <a:pPr lvl="1"/>
            <a:r>
              <a:rPr lang="en-US" altLang="ko-KR" dirty="0"/>
              <a:t>GIF </a:t>
            </a:r>
            <a:r>
              <a:rPr lang="ko-KR" altLang="en-US" dirty="0"/>
              <a:t>파일의 높이와 폭이 </a:t>
            </a:r>
            <a:r>
              <a:rPr lang="en-US" altLang="ko-KR" dirty="0"/>
              <a:t>250×185</a:t>
            </a:r>
            <a:r>
              <a:rPr lang="ko-KR" altLang="en-US" dirty="0"/>
              <a:t>라면 파이썬 리스트도 </a:t>
            </a:r>
            <a:r>
              <a:rPr lang="en-US" altLang="ko-KR" dirty="0"/>
              <a:t>250×185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  <a:endParaRPr lang="en-US" altLang="ko-KR" dirty="0"/>
          </a:p>
          <a:p>
            <a:pPr lvl="1"/>
            <a:r>
              <a:rPr lang="en-US" altLang="ko-KR" dirty="0"/>
              <a:t>Red, Green, Blue 3</a:t>
            </a:r>
            <a:r>
              <a:rPr lang="ko-KR" altLang="en-US" dirty="0"/>
              <a:t>가지 값을 각 </a:t>
            </a:r>
            <a:r>
              <a:rPr lang="en-US" altLang="ko-KR" dirty="0"/>
              <a:t>2</a:t>
            </a:r>
            <a:r>
              <a:rPr lang="ko-KR" altLang="en-US" dirty="0"/>
              <a:t>차원 리스트에 저장</a:t>
            </a:r>
            <a:endParaRPr lang="en-US" altLang="ko-KR" dirty="0"/>
          </a:p>
          <a:p>
            <a:pPr lvl="1"/>
            <a:r>
              <a:rPr lang="ko-KR" altLang="en-US" dirty="0"/>
              <a:t>각 워크시트에 </a:t>
            </a:r>
            <a:r>
              <a:rPr lang="en-US" altLang="ko-KR" dirty="0"/>
              <a:t>2</a:t>
            </a:r>
            <a:r>
              <a:rPr lang="ko-KR" altLang="en-US" dirty="0"/>
              <a:t>차원 리스트의 값을 저장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4DD50-70F9-1773-92A7-B6E70AF1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47" y="2888940"/>
            <a:ext cx="6748306" cy="24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  <a:p>
            <a:pPr lvl="1"/>
            <a:r>
              <a:rPr lang="ko-KR" altLang="en-US" dirty="0"/>
              <a:t>간단히 </a:t>
            </a:r>
            <a:r>
              <a:rPr lang="en-US" altLang="ko-KR" dirty="0"/>
              <a:t>GIF </a:t>
            </a:r>
            <a:r>
              <a:rPr lang="ko-KR" altLang="en-US" dirty="0"/>
              <a:t>파일에서 </a:t>
            </a:r>
            <a:r>
              <a:rPr lang="en-US" altLang="ko-KR" dirty="0"/>
              <a:t>Red, Green, Blue </a:t>
            </a:r>
            <a:r>
              <a:rPr lang="ko-KR" altLang="en-US" dirty="0"/>
              <a:t>색상을 뽑아내어 리스트에 저장하는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99894A-C8FD-B739-C849-1B7213955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68321"/>
              </p:ext>
            </p:extLst>
          </p:nvPr>
        </p:nvGraphicFramePr>
        <p:xfrm>
          <a:off x="1279359" y="2108853"/>
          <a:ext cx="6585282" cy="367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18023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251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  <a:endParaRPr lang="en-US" altLang="ko-KR" sz="15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PhotoImage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(file = 'C:/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/GIF/pic7.gif')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photo.height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photo.width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이미지 크기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', h, 'x', w)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=[ [0 for _ in range(h)] for _ in range(w)]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=[ [0 for _ in range(h)] for _ in range(w)]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=[ [0 for _ in range(h)] for _ in range(w)]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range(w)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range(h) </a:t>
                      </a:r>
                      <a:r>
                        <a:rPr lang="en-US" altLang="ko-KR" sz="15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엑셀 아트</a:t>
            </a:r>
            <a:endParaRPr lang="en-US" altLang="ko-KR" dirty="0"/>
          </a:p>
          <a:p>
            <a:pPr lvl="1"/>
            <a:r>
              <a:rPr lang="ko-KR" altLang="en-US" dirty="0"/>
              <a:t>엑셀의 외부 라이브러리를 활용하여 이미지를 엑셀로 표현하는 프로그램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CEBA9-F443-7D66-43C5-AB0C0353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4" y="1939659"/>
            <a:ext cx="6030669" cy="40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5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</a:t>
            </a:r>
            <a:r>
              <a:rPr lang="ko-KR" altLang="en-US"/>
              <a:t> 이미지 출력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이미지의 엑셀 저장</a:t>
            </a:r>
          </a:p>
          <a:p>
            <a:pPr lvl="1">
              <a:defRPr/>
            </a:pPr>
            <a:r>
              <a:rPr lang="ko-KR" altLang="en-US"/>
              <a:t>간단히 </a:t>
            </a:r>
            <a:r>
              <a:rPr lang="en-US" altLang="ko-KR"/>
              <a:t>GIF </a:t>
            </a:r>
            <a:r>
              <a:rPr lang="ko-KR" altLang="en-US"/>
              <a:t>파일에서 </a:t>
            </a:r>
            <a:r>
              <a:rPr lang="en-US" altLang="ko-KR"/>
              <a:t>Red, Green, Blue </a:t>
            </a:r>
            <a:r>
              <a:rPr lang="ko-KR" altLang="en-US"/>
              <a:t>색상을 뽑아내어 리스트에 저장하는 코드</a:t>
            </a: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86535" y="2339160"/>
          <a:ext cx="8595954" cy="1899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796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Code07-11.py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r, g, b = photo.get(i,k)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photoR[i][k] = r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photoG[i][k] = g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photoB[i][k] = b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print('[50][50] </a:t>
                      </a:r>
                      <a:r>
                        <a:rPr lang="ko-KR" altLang="en-US" sz="1500">
                          <a:latin typeface="D2Coding"/>
                          <a:ea typeface="D2Coding"/>
                        </a:rPr>
                        <a:t>위치의 </a:t>
                      </a:r>
                      <a:r>
                        <a:rPr lang="en-US" altLang="ko-KR" sz="1500">
                          <a:latin typeface="D2Coding"/>
                          <a:ea typeface="D2Coding"/>
                        </a:rPr>
                        <a:t>RGB </a:t>
                      </a:r>
                      <a:r>
                        <a:rPr lang="ko-KR" altLang="en-US" sz="1500">
                          <a:latin typeface="D2Coding"/>
                          <a:ea typeface="D2Coding"/>
                        </a:rPr>
                        <a:t>값 </a:t>
                      </a:r>
                      <a:r>
                        <a:rPr lang="en-US" altLang="ko-KR" sz="1500">
                          <a:latin typeface="D2Coding"/>
                          <a:ea typeface="D2Coding"/>
                        </a:rPr>
                        <a:t>: ', photoR[50][50], photoG[50][50], photoB[50][50] 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3440" y="4419110"/>
            <a:ext cx="3377120" cy="114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차원 리스트를 엑셀에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*</a:t>
            </a:r>
            <a:r>
              <a:rPr lang="en-US" altLang="ko-KR" dirty="0"/>
              <a:t>.xlsx </a:t>
            </a:r>
            <a:r>
              <a:rPr lang="ko-KR" altLang="en-US" dirty="0"/>
              <a:t>파일의 쓰기를 지원하는 </a:t>
            </a:r>
            <a:r>
              <a:rPr lang="en-US" altLang="ko-KR" dirty="0" err="1"/>
              <a:t>xlsxwriter</a:t>
            </a:r>
            <a:r>
              <a:rPr lang="en-US" altLang="ko-KR" dirty="0"/>
              <a:t> </a:t>
            </a:r>
            <a:r>
              <a:rPr lang="ko-KR" altLang="en-US" dirty="0"/>
              <a:t>라이브러리를 사용</a:t>
            </a:r>
            <a:endParaRPr lang="en-US" altLang="ko-KR" dirty="0"/>
          </a:p>
          <a:p>
            <a:pPr lvl="1"/>
            <a:r>
              <a:rPr lang="ko-KR" altLang="en-US" dirty="0"/>
              <a:t>다음 명령을 실행하면 </a:t>
            </a:r>
            <a:r>
              <a:rPr lang="en-US" altLang="ko-KR" dirty="0" err="1"/>
              <a:t>xlsxwriter</a:t>
            </a:r>
            <a:r>
              <a:rPr lang="ko-KR" altLang="en-US" dirty="0"/>
              <a:t>가 </a:t>
            </a:r>
            <a:r>
              <a:rPr lang="ko-KR" altLang="en-US" dirty="0" smtClean="0"/>
              <a:t>설치됨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2349169"/>
            <a:ext cx="2835315" cy="78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C5B75E-A461-1C51-F5E4-6D6646BC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96810"/>
              </p:ext>
            </p:extLst>
          </p:nvPr>
        </p:nvGraphicFramePr>
        <p:xfrm>
          <a:off x="982851" y="1448780"/>
          <a:ext cx="7178297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773252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Code07-12.py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511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  <a:endParaRPr lang="en-US" altLang="ko-KR" sz="16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</a:t>
                      </a:r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 Code07-11.py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의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4~18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행과 동일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~~~ </a:t>
                      </a:r>
                    </a:p>
                    <a:p>
                      <a:pPr latinLnBrk="1"/>
                      <a:endParaRPr lang="en-US" altLang="ko-KR" sz="1600" dirty="0" smtClean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xlsxwriter.Workbook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/Excel/pic7.xlsx')</a:t>
                      </a: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worksheetR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worksheetG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worksheetB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600" dirty="0" smtClean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range(w) :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range(h) :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worksheetR.write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k,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worksheetG.write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k,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worksheetB.write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k, 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endParaRPr lang="en-US" altLang="ko-KR" sz="1600" dirty="0" smtClean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err="1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workbook.close</a:t>
                      </a:r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print('Save. OK~')</a:t>
                      </a:r>
                      <a:endParaRPr lang="en-US" altLang="ko-KR" sz="1600" b="0" i="0" u="none" strike="noStrike" kern="1200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이미지의 엑셀 저장</a:t>
            </a:r>
            <a:endParaRPr lang="en-US" altLang="ko-K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2" y="2022555"/>
            <a:ext cx="4590510" cy="281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 smtClean="0"/>
              <a:t>엑셀 아트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엑셀에 </a:t>
            </a:r>
            <a:r>
              <a:rPr lang="ko-KR" altLang="en-US" dirty="0"/>
              <a:t>직접 그림을 표현하는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pPr lvl="1"/>
            <a:r>
              <a:rPr lang="ko-KR" altLang="en-US" dirty="0"/>
              <a:t>엑셀은 셀마다 색상을 표시할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이 기능을 활용해서 숫자에 해당하는 </a:t>
            </a:r>
            <a:r>
              <a:rPr lang="ko-KR" altLang="en-US" dirty="0" smtClean="0"/>
              <a:t>색상을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셀에 </a:t>
            </a:r>
            <a:r>
              <a:rPr lang="ko-KR" altLang="en-US" dirty="0"/>
              <a:t>표시할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25" y="1538790"/>
            <a:ext cx="4140460" cy="451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7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/>
              <a:t>엑셀은 </a:t>
            </a:r>
            <a:r>
              <a:rPr lang="en-US" altLang="ko-KR" dirty="0"/>
              <a:t>10</a:t>
            </a:r>
            <a:r>
              <a:rPr lang="ko-KR" altLang="en-US" dirty="0"/>
              <a:t>진수 및 </a:t>
            </a:r>
            <a:r>
              <a:rPr lang="en-US" altLang="ko-KR" dirty="0"/>
              <a:t>16</a:t>
            </a:r>
            <a:r>
              <a:rPr lang="ko-KR" altLang="en-US" dirty="0"/>
              <a:t>진수로 셀의 배경색을 지정할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셀에서 마우스 오른쪽 </a:t>
            </a:r>
            <a:r>
              <a:rPr lang="ko-KR" altLang="en-US" dirty="0" smtClean="0"/>
              <a:t>버튼 클릭 </a:t>
            </a:r>
            <a:r>
              <a:rPr lang="ko-KR" altLang="en-US" dirty="0"/>
              <a:t>→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셀 서식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선택</a:t>
            </a:r>
            <a:r>
              <a:rPr lang="en-US" altLang="ko-KR" dirty="0"/>
              <a:t> </a:t>
            </a:r>
            <a:r>
              <a:rPr lang="ko-KR" altLang="en-US" dirty="0"/>
              <a:t>→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채우기</a:t>
            </a:r>
            <a:r>
              <a:rPr lang="en-US" altLang="ko-KR" dirty="0"/>
              <a:t>] </a:t>
            </a:r>
            <a:r>
              <a:rPr lang="ko-KR" altLang="en-US" dirty="0"/>
              <a:t>탭</a:t>
            </a:r>
            <a:r>
              <a:rPr lang="en-US" altLang="ko-KR" dirty="0"/>
              <a:t>-[</a:t>
            </a:r>
            <a:r>
              <a:rPr lang="ko-KR" altLang="en-US" dirty="0"/>
              <a:t>다른 색</a:t>
            </a:r>
            <a:r>
              <a:rPr lang="en-US" altLang="ko-KR" dirty="0"/>
              <a:t>]-[</a:t>
            </a:r>
            <a:r>
              <a:rPr lang="ko-KR" altLang="en-US" dirty="0"/>
              <a:t>사용자 지정</a:t>
            </a:r>
            <a:r>
              <a:rPr lang="en-US" altLang="ko-KR" dirty="0"/>
              <a:t>] </a:t>
            </a:r>
            <a:r>
              <a:rPr lang="ko-KR" altLang="en-US" dirty="0" smtClean="0"/>
              <a:t>탭 </a:t>
            </a:r>
            <a:r>
              <a:rPr lang="ko-KR" altLang="en-US" dirty="0"/>
              <a:t>클릭 →</a:t>
            </a:r>
            <a:r>
              <a:rPr lang="en-US" altLang="ko-KR" dirty="0" smtClean="0"/>
              <a:t> </a:t>
            </a:r>
            <a:r>
              <a:rPr lang="ko-KR" altLang="en-US" dirty="0"/>
              <a:t>색상을 직접 </a:t>
            </a:r>
            <a:r>
              <a:rPr lang="en-US" altLang="ko-KR" dirty="0"/>
              <a:t>10</a:t>
            </a:r>
            <a:r>
              <a:rPr lang="ko-KR" altLang="en-US" dirty="0"/>
              <a:t>진수나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D639E-A8C8-AC64-1963-5C21EFC5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19" y="2438890"/>
            <a:ext cx="4709561" cy="37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en-US" altLang="ko-KR" dirty="0"/>
              <a:t>R, G, B </a:t>
            </a:r>
            <a:r>
              <a:rPr lang="ko-KR" altLang="en-US" dirty="0"/>
              <a:t>색상이 저장된 </a:t>
            </a:r>
            <a:r>
              <a:rPr lang="en-US" altLang="ko-KR" dirty="0"/>
              <a:t>2</a:t>
            </a:r>
            <a:r>
              <a:rPr lang="ko-KR" altLang="en-US" dirty="0"/>
              <a:t>차원 배열을 ‘</a:t>
            </a:r>
            <a:r>
              <a:rPr lang="en-US" altLang="ko-KR" dirty="0"/>
              <a:t>#RRGGBB’ </a:t>
            </a:r>
            <a:r>
              <a:rPr lang="ko-KR" altLang="en-US" dirty="0"/>
              <a:t>형식의 </a:t>
            </a:r>
            <a:r>
              <a:rPr lang="en-US" altLang="ko-KR" dirty="0"/>
              <a:t>16</a:t>
            </a:r>
            <a:r>
              <a:rPr lang="ko-KR" altLang="en-US" dirty="0"/>
              <a:t>진수 색상으로 </a:t>
            </a:r>
            <a:r>
              <a:rPr lang="ko-KR" altLang="en-US" dirty="0" smtClean="0"/>
              <a:t>지정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673805"/>
            <a:ext cx="6300700" cy="149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/>
              <a:t>색상은 ‘</a:t>
            </a:r>
            <a:r>
              <a:rPr lang="en-US" altLang="ko-KR" dirty="0"/>
              <a:t>#RRGGBB’</a:t>
            </a:r>
            <a:r>
              <a:rPr lang="ko-KR" altLang="en-US" dirty="0"/>
              <a:t>와 같이 해시</a:t>
            </a:r>
            <a:r>
              <a:rPr lang="en-US" altLang="ko-KR" dirty="0"/>
              <a:t>(#) </a:t>
            </a:r>
            <a:r>
              <a:rPr lang="ko-KR" altLang="en-US" dirty="0"/>
              <a:t>이후에 </a:t>
            </a:r>
            <a:r>
              <a:rPr lang="en-US" altLang="ko-KR" dirty="0"/>
              <a:t>6</a:t>
            </a:r>
            <a:r>
              <a:rPr lang="ko-KR" altLang="en-US" dirty="0"/>
              <a:t>글자로 표현되어야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en-US" altLang="ko-KR" dirty="0" smtClean="0"/>
              <a:t>1</a:t>
            </a:r>
            <a:r>
              <a:rPr lang="ko-KR" altLang="en-US" dirty="0"/>
              <a:t>자리의 결과라면 앞에 </a:t>
            </a:r>
            <a:r>
              <a:rPr lang="en-US" altLang="ko-KR" dirty="0"/>
              <a:t>0</a:t>
            </a:r>
            <a:r>
              <a:rPr lang="ko-KR" altLang="en-US" dirty="0"/>
              <a:t>을 붙여야 함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33845"/>
            <a:ext cx="5940659" cy="242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750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이미지 색상 표현</a:t>
            </a:r>
            <a:endParaRPr lang="en-US" altLang="ko-KR" dirty="0"/>
          </a:p>
          <a:p>
            <a:pPr lvl="1"/>
            <a:r>
              <a:rPr lang="ko-KR" altLang="en-US" dirty="0"/>
              <a:t>셀의 폭과 높이도 정사각형으로 작게 조절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2" y="1583795"/>
            <a:ext cx="3420379" cy="126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엑셀 파일의 각 셀에 색상을 지정하는 </a:t>
            </a:r>
            <a:r>
              <a:rPr lang="ko-KR" altLang="en-US" dirty="0" smtClean="0"/>
              <a:t>코드</a:t>
            </a:r>
            <a:endParaRPr lang="en-US" altLang="ko-KR" dirty="0"/>
          </a:p>
          <a:p>
            <a:pPr lvl="1"/>
            <a:r>
              <a:rPr lang="ko-KR" altLang="en-US" dirty="0" smtClean="0"/>
              <a:t>사용하는 </a:t>
            </a:r>
            <a:r>
              <a:rPr lang="ko-KR" altLang="en-US" dirty="0"/>
              <a:t>파일은 </a:t>
            </a:r>
            <a:r>
              <a:rPr lang="en-US" altLang="ko-KR" dirty="0"/>
              <a:t>GIF </a:t>
            </a:r>
            <a:r>
              <a:rPr lang="ko-KR" altLang="en-US" dirty="0" smtClean="0"/>
              <a:t>파일 중 해상도 </a:t>
            </a:r>
            <a:r>
              <a:rPr lang="en-US" altLang="ko-KR" dirty="0"/>
              <a:t>512×512 </a:t>
            </a:r>
            <a:r>
              <a:rPr lang="ko-KR" altLang="en-US" dirty="0"/>
              <a:t>이하를 </a:t>
            </a:r>
            <a:r>
              <a:rPr lang="ko-KR" altLang="en-US" dirty="0" smtClean="0"/>
              <a:t>권장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1292CB-623D-6616-970A-FF247F8F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32215"/>
              </p:ext>
            </p:extLst>
          </p:nvPr>
        </p:nvGraphicFramePr>
        <p:xfrm>
          <a:off x="1174122" y="2168860"/>
          <a:ext cx="679575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30070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352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Code07-13.py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473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en-US" altLang="ko-KR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300" dirty="0" smtClean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  <a:endParaRPr lang="en-US" altLang="ko-KR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~~~ Code07-11.py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4~18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~~~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xlsxwriter.Workbook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('C:/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CookAnalysis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/Excel/picture06_art.xlsx')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workbook.add_worksheet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photoRGB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worksheet.set_column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w - 1, 1.0)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약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0.34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range(h):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worksheet.set_row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9.5)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</a:t>
                      </a:r>
                      <a:r>
                        <a:rPr lang="en-US" altLang="ko-KR" sz="1300" dirty="0" smtClean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약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0.35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range(w)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range(h)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hex(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hex(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hex(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hexStr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smtClean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'#'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2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파이썬 외부 라이브러리</a:t>
            </a:r>
            <a:endParaRPr lang="en-US" altLang="ko-KR" dirty="0"/>
          </a:p>
          <a:p>
            <a:pPr lvl="1"/>
            <a:r>
              <a:rPr lang="ko-KR" altLang="en-US" dirty="0"/>
              <a:t>엑셀을 처리하고 싶은 사용자를 위해 </a:t>
            </a:r>
            <a:r>
              <a:rPr lang="ko-KR" altLang="en-US" dirty="0" err="1"/>
              <a:t>파이썬은</a:t>
            </a:r>
            <a:r>
              <a:rPr lang="ko-KR" altLang="en-US" dirty="0"/>
              <a:t> 외부 라이브러리를 제공</a:t>
            </a:r>
            <a:endParaRPr lang="en-US" altLang="ko-KR" dirty="0"/>
          </a:p>
          <a:p>
            <a:pPr lvl="1"/>
            <a:r>
              <a:rPr lang="ko-KR" altLang="en-US" dirty="0"/>
              <a:t>다양한 파이썬 외부 라이브러리는 </a:t>
            </a:r>
            <a:r>
              <a:rPr lang="en-US" altLang="ko-KR" dirty="0" err="1"/>
              <a:t>PyPI</a:t>
            </a:r>
            <a:r>
              <a:rPr lang="en-US" altLang="ko-KR" dirty="0"/>
              <a:t>(https://pypi.org/)</a:t>
            </a:r>
            <a:r>
              <a:rPr lang="ko-KR" altLang="en-US" dirty="0"/>
              <a:t>에서 검색할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en-US" altLang="ko-KR" dirty="0" err="1"/>
              <a:t>xls</a:t>
            </a:r>
            <a:r>
              <a:rPr lang="en-US" altLang="ko-KR" dirty="0"/>
              <a:t> </a:t>
            </a:r>
            <a:r>
              <a:rPr lang="ko-KR" altLang="en-US" dirty="0"/>
              <a:t>파일을 읽는 외부 라이브러리는 </a:t>
            </a:r>
            <a:r>
              <a:rPr lang="en-US" altLang="ko-KR" dirty="0" err="1"/>
              <a:t>xlrd</a:t>
            </a:r>
            <a:endParaRPr lang="en-US" altLang="ko-KR" dirty="0"/>
          </a:p>
          <a:p>
            <a:pPr lvl="1"/>
            <a:r>
              <a:rPr lang="en-US" altLang="ko-KR" dirty="0" err="1"/>
              <a:t>xls</a:t>
            </a:r>
            <a:r>
              <a:rPr lang="en-US" altLang="ko-KR" dirty="0"/>
              <a:t> </a:t>
            </a:r>
            <a:r>
              <a:rPr lang="ko-KR" altLang="en-US" dirty="0"/>
              <a:t>파일을 쓰는 외부 라이브러리는 </a:t>
            </a:r>
            <a:r>
              <a:rPr lang="en-US" altLang="ko-KR" dirty="0" err="1"/>
              <a:t>xlwt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E3D99-9C43-0D62-FA5E-16D49D65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30" y="2933945"/>
            <a:ext cx="5623540" cy="27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0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</a:t>
            </a:r>
            <a:r>
              <a:rPr lang="ko-KR" altLang="en-US"/>
              <a:t> 이미지 출력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2] </a:t>
            </a:r>
            <a:r>
              <a:rPr lang="ko-KR" altLang="en-US"/>
              <a:t>완성</a:t>
            </a:r>
          </a:p>
          <a:p>
            <a:pPr lvl="1">
              <a:defRPr/>
            </a:pPr>
            <a:r>
              <a:rPr lang="ko-KR" altLang="en-US"/>
              <a:t>엑셀 파일의 각 셀에 색상을 지정하는 코드</a:t>
            </a:r>
            <a:r>
              <a:rPr lang="en-US" altLang="ko-KR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71600" y="1853825"/>
          <a:ext cx="6773253" cy="4204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966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Code07-13.py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216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49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50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51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300">
                          <a:latin typeface="D2Coding"/>
                          <a:ea typeface="D2Coding"/>
                        </a:rPr>
                        <a:t>        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if len(hexR[2:]) &lt; 2: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'0' + hexR[2:]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else: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hexR[2:]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if len(hexG[2:]) &lt; 2: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'0' + hexG[2:]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else: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hexG[2:]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if len(hexB[2:]) &lt; 2: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'0' + hexB[2:]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else: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    hexStr += hexB[2:]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cell_format = workbook.add_format()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cell_format.set_bg_color(hexStr)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worksheet.write(k, i, '', cell_format)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workbook.close()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print('Save. OK~')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8377" y="2618910"/>
            <a:ext cx="2880320" cy="2819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</a:t>
            </a:r>
            <a:r>
              <a:rPr lang="ko-KR" altLang="en-US" dirty="0"/>
              <a:t> 이미지 출력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1781690" y="1439576"/>
            <a:ext cx="5580620" cy="4740360"/>
            <a:chOff x="2587288" y="1006637"/>
            <a:chExt cx="3969424" cy="3392807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288" y="1006637"/>
              <a:ext cx="3969424" cy="201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289" y="3007309"/>
              <a:ext cx="3969423" cy="139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1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파이썬 외부 라이브러리</a:t>
            </a:r>
            <a:endParaRPr lang="en-US" altLang="ko-KR" dirty="0"/>
          </a:p>
          <a:p>
            <a:pPr lvl="1"/>
            <a:r>
              <a:rPr lang="ko-KR" altLang="en-US" dirty="0"/>
              <a:t>폴더의 빈 부분에서 </a:t>
            </a:r>
            <a:r>
              <a:rPr lang="en-US" altLang="ko-KR" dirty="0"/>
              <a:t>Shift</a:t>
            </a:r>
            <a:r>
              <a:rPr lang="ko-KR" altLang="en-US" dirty="0"/>
              <a:t>를 누른 상태로 마우스 오른쪽 버튼을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Windows </a:t>
            </a:r>
            <a:r>
              <a:rPr lang="ko-KR" altLang="en-US" dirty="0"/>
              <a:t>터미널에서 열기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/>
              <a:t>[Windows PowerShell 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41FD0B-9105-95C6-6D2D-CB263E4B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53" y="2544093"/>
            <a:ext cx="4839493" cy="28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파이썬 외부 라이브러리</a:t>
            </a:r>
            <a:endParaRPr lang="en-US" altLang="ko-KR" dirty="0"/>
          </a:p>
          <a:p>
            <a:pPr lvl="1"/>
            <a:r>
              <a:rPr lang="en-US" altLang="ko-KR" dirty="0"/>
              <a:t>PowerShell </a:t>
            </a:r>
            <a:r>
              <a:rPr lang="ko-KR" altLang="en-US" dirty="0"/>
              <a:t>창이 열리면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명령을 입력해서 명령 프롬프트로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“</a:t>
            </a:r>
            <a:r>
              <a:rPr lang="en-US" altLang="ko-KR" dirty="0"/>
              <a:t>pip install </a:t>
            </a:r>
            <a:r>
              <a:rPr lang="ko-KR" altLang="en-US" dirty="0"/>
              <a:t>라이브러리</a:t>
            </a:r>
            <a:r>
              <a:rPr lang="en-US" altLang="ko-KR" dirty="0"/>
              <a:t>_</a:t>
            </a:r>
            <a:r>
              <a:rPr lang="ko-KR" altLang="en-US" dirty="0"/>
              <a:t>이름” 명령어를 입력하여 외부 라이브러리를 설치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927293"/>
            <a:ext cx="2098927" cy="96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33845"/>
            <a:ext cx="6120679" cy="297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22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개념</a:t>
            </a:r>
            <a:endParaRPr lang="en-US" altLang="ko-KR" dirty="0"/>
          </a:p>
          <a:p>
            <a:pPr lvl="1"/>
            <a:r>
              <a:rPr lang="ko-KR" altLang="en-US" dirty="0"/>
              <a:t>엑셀 파일의 확장자는 *</a:t>
            </a:r>
            <a:r>
              <a:rPr lang="en-US" altLang="ko-KR" dirty="0"/>
              <a:t>.</a:t>
            </a:r>
            <a:r>
              <a:rPr lang="en-US" altLang="ko-KR" dirty="0" err="1"/>
              <a:t>xls</a:t>
            </a:r>
            <a:r>
              <a:rPr lang="en-US" altLang="ko-KR" dirty="0"/>
              <a:t> </a:t>
            </a:r>
            <a:r>
              <a:rPr lang="ko-KR" altLang="en-US" dirty="0"/>
              <a:t>또는 *</a:t>
            </a:r>
            <a:r>
              <a:rPr lang="en-US" altLang="ko-KR" dirty="0"/>
              <a:t>.xlsx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53FC8-5B37-F6B1-56F9-2CEC8D30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1849835"/>
            <a:ext cx="5940659" cy="420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엑셀 파일 처리 방법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엑셀 파일 개념</a:t>
            </a:r>
            <a:endParaRPr lang="en-US" altLang="ko-KR" dirty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/>
              <a:t>는 파일 한 개에 표 하나만 작성할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엑셀은 </a:t>
            </a:r>
            <a:r>
              <a:rPr lang="ko-KR" altLang="en-US" dirty="0"/>
              <a:t>워크시트 단위로 표를 작성할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CSV </a:t>
            </a:r>
            <a:r>
              <a:rPr lang="ko-KR" altLang="en-US" dirty="0"/>
              <a:t>파일 여러 개를 하나의 엑셀 파일에 워크시트 단위로 저장할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엑셀은 셀의 단위나 형태</a:t>
            </a:r>
            <a:r>
              <a:rPr lang="en-US" altLang="ko-KR" dirty="0"/>
              <a:t>, </a:t>
            </a:r>
            <a:r>
              <a:rPr lang="ko-KR" altLang="en-US" dirty="0"/>
              <a:t>색상과 글꼴 등 서식 지정이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142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2780</Words>
  <Application>Microsoft Office PowerPoint</Application>
  <PresentationFormat>화면 슬라이드 쇼(4:3)</PresentationFormat>
  <Paragraphs>713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D2Coding</vt:lpstr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02 엑셀 파일 처리 방법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03 엑셀 파일 활용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Section 04 이미지 출력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509</cp:revision>
  <dcterms:created xsi:type="dcterms:W3CDTF">2012-07-23T02:34:37Z</dcterms:created>
  <dcterms:modified xsi:type="dcterms:W3CDTF">2022-06-29T00:51:47Z</dcterms:modified>
  <cp:version/>
</cp:coreProperties>
</file>